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E8B08E-B05C-4131-9D4B-1A42DE144514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F02E35-3550-4DE4-B8AD-0202E4EEA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648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Shape 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72587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Shape 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3336544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Shape 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2257842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Shape 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5545878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087320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083297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226532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GB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is the file size of this image in bytes? 10 bytes!</a:t>
            </a:r>
          </a:p>
        </p:txBody>
      </p:sp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657102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12391-A11B-4447-B866-B3B378E7E2A7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30416-A75F-47F5-BE00-3C193FBAE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097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12391-A11B-4447-B866-B3B378E7E2A7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30416-A75F-47F5-BE00-3C193FBAE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826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12391-A11B-4447-B866-B3B378E7E2A7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30416-A75F-47F5-BE00-3C193FBAE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887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12391-A11B-4447-B866-B3B378E7E2A7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30416-A75F-47F5-BE00-3C193FBAE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282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12391-A11B-4447-B866-B3B378E7E2A7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30416-A75F-47F5-BE00-3C193FBAE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494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12391-A11B-4447-B866-B3B378E7E2A7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30416-A75F-47F5-BE00-3C193FBAE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776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12391-A11B-4447-B866-B3B378E7E2A7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30416-A75F-47F5-BE00-3C193FBAE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757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12391-A11B-4447-B866-B3B378E7E2A7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30416-A75F-47F5-BE00-3C193FBAE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290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12391-A11B-4447-B866-B3B378E7E2A7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30416-A75F-47F5-BE00-3C193FBAE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440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12391-A11B-4447-B866-B3B378E7E2A7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30416-A75F-47F5-BE00-3C193FBAE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536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12391-A11B-4447-B866-B3B378E7E2A7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30416-A75F-47F5-BE00-3C193FBAE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627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12391-A11B-4447-B866-B3B378E7E2A7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30416-A75F-47F5-BE00-3C193FBAE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754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Images in Binary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52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/>
        </p:nvSpPr>
        <p:spPr>
          <a:xfrm>
            <a:off x="1638300" y="698626"/>
            <a:ext cx="4063200" cy="741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buClr>
                <a:srgbClr val="000000"/>
              </a:buClr>
              <a:buSzPct val="25000"/>
            </a:pPr>
            <a:r>
              <a:rPr lang="en-GB" sz="3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Bitmap images</a:t>
            </a:r>
          </a:p>
        </p:txBody>
      </p:sp>
      <p:graphicFrame>
        <p:nvGraphicFramePr>
          <p:cNvPr id="36" name="Shape 36"/>
          <p:cNvGraphicFramePr/>
          <p:nvPr/>
        </p:nvGraphicFramePr>
        <p:xfrm>
          <a:off x="5232400" y="1522700"/>
          <a:ext cx="4926600" cy="457170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635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1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3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3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97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9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9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22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1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1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1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1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1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1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7" name="Shape 37"/>
          <p:cNvSpPr txBox="1"/>
          <p:nvPr/>
        </p:nvSpPr>
        <p:spPr>
          <a:xfrm>
            <a:off x="1777425" y="1439925"/>
            <a:ext cx="3373500" cy="4895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buClr>
                <a:srgbClr val="000000"/>
              </a:buClr>
              <a:buSzPct val="25000"/>
            </a:pPr>
            <a:r>
              <a:rPr lang="en-GB" sz="2400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Binary can be used to create bitmap images.</a:t>
            </a:r>
          </a:p>
          <a:p>
            <a:pPr>
              <a:buClr>
                <a:srgbClr val="000000"/>
              </a:buClr>
            </a:pPr>
            <a:endParaRPr sz="2400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>
              <a:buClr>
                <a:srgbClr val="000000"/>
              </a:buClr>
              <a:buSzPct val="25000"/>
            </a:pPr>
            <a:r>
              <a:rPr lang="en-GB" sz="2400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Bitmap images are made up of a grid (or map) of pixels.</a:t>
            </a:r>
          </a:p>
          <a:p>
            <a:pPr>
              <a:buClr>
                <a:srgbClr val="000000"/>
              </a:buClr>
            </a:pPr>
            <a:endParaRPr sz="2400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>
              <a:buClr>
                <a:srgbClr val="000000"/>
              </a:buClr>
              <a:buSzPct val="25000"/>
            </a:pPr>
            <a:r>
              <a:rPr lang="en-GB" sz="2400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Each pixel is assigned a binary code to represent it’s colour.</a:t>
            </a:r>
          </a:p>
          <a:p>
            <a:pPr>
              <a:buClr>
                <a:srgbClr val="000000"/>
              </a:buClr>
            </a:pPr>
            <a:endParaRPr sz="2400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>
              <a:buClr>
                <a:srgbClr val="000000"/>
              </a:buClr>
              <a:buSzPct val="25000"/>
            </a:pPr>
            <a:r>
              <a:rPr lang="en-GB" sz="2400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Here 1 means black and 0 means white.</a:t>
            </a:r>
          </a:p>
        </p:txBody>
      </p:sp>
    </p:spTree>
    <p:extLst>
      <p:ext uri="{BB962C8B-B14F-4D97-AF65-F5344CB8AC3E}">
        <p14:creationId xmlns:p14="http://schemas.microsoft.com/office/powerpoint/2010/main" val="3329945157"/>
      </p:ext>
    </p:extLst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/>
        </p:nvSpPr>
        <p:spPr>
          <a:xfrm>
            <a:off x="1638300" y="698626"/>
            <a:ext cx="4063200" cy="741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buClr>
                <a:srgbClr val="000000"/>
              </a:buClr>
              <a:buSzPct val="25000"/>
            </a:pPr>
            <a:r>
              <a:rPr lang="en-GB" sz="3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Bitmap images</a:t>
            </a:r>
          </a:p>
        </p:txBody>
      </p:sp>
      <p:graphicFrame>
        <p:nvGraphicFramePr>
          <p:cNvPr id="43" name="Shape 43"/>
          <p:cNvGraphicFramePr/>
          <p:nvPr/>
        </p:nvGraphicFramePr>
        <p:xfrm>
          <a:off x="5232400" y="1439925"/>
          <a:ext cx="4926600" cy="457170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635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1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3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3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97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9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9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22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1</a:t>
                      </a:r>
                    </a:p>
                  </a:txBody>
                  <a:tcPr marL="91425" marR="91425" marT="91425" marB="9142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1</a:t>
                      </a:r>
                    </a:p>
                  </a:txBody>
                  <a:tcPr marL="91425" marR="91425" marT="91425" marB="9142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1</a:t>
                      </a:r>
                    </a:p>
                  </a:txBody>
                  <a:tcPr marL="91425" marR="91425" marT="91425" marB="9142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1</a:t>
                      </a:r>
                    </a:p>
                  </a:txBody>
                  <a:tcPr marL="91425" marR="91425" marT="91425" marB="9142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1</a:t>
                      </a:r>
                    </a:p>
                  </a:txBody>
                  <a:tcPr marL="91425" marR="91425" marT="91425" marB="9142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1</a:t>
                      </a:r>
                    </a:p>
                  </a:txBody>
                  <a:tcPr marL="91425" marR="91425" marT="91425" marB="9142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1</a:t>
                      </a:r>
                    </a:p>
                  </a:txBody>
                  <a:tcPr marL="91425" marR="91425" marT="91425" marB="9142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1</a:t>
                      </a:r>
                    </a:p>
                  </a:txBody>
                  <a:tcPr marL="91425" marR="91425" marT="91425" marB="91425"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1</a:t>
                      </a:r>
                    </a:p>
                  </a:txBody>
                  <a:tcPr marL="91425" marR="91425" marT="91425" marB="9142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1</a:t>
                      </a:r>
                    </a:p>
                  </a:txBody>
                  <a:tcPr marL="91425" marR="91425" marT="91425" marB="9142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1</a:t>
                      </a:r>
                    </a:p>
                  </a:txBody>
                  <a:tcPr marL="91425" marR="91425" marT="91425" marB="9142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1</a:t>
                      </a:r>
                    </a:p>
                  </a:txBody>
                  <a:tcPr marL="91425" marR="91425" marT="91425" marB="91425"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1</a:t>
                      </a:r>
                    </a:p>
                  </a:txBody>
                  <a:tcPr marL="91425" marR="91425" marT="91425" marB="9142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1</a:t>
                      </a:r>
                    </a:p>
                  </a:txBody>
                  <a:tcPr marL="91425" marR="91425" marT="91425" marB="9142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1</a:t>
                      </a:r>
                    </a:p>
                  </a:txBody>
                  <a:tcPr marL="91425" marR="91425" marT="91425" marB="9142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1</a:t>
                      </a:r>
                    </a:p>
                  </a:txBody>
                  <a:tcPr marL="91425" marR="91425" marT="91425" marB="91425"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1</a:t>
                      </a:r>
                    </a:p>
                  </a:txBody>
                  <a:tcPr marL="91425" marR="91425" marT="91425" marB="9142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1</a:t>
                      </a:r>
                    </a:p>
                  </a:txBody>
                  <a:tcPr marL="91425" marR="91425" marT="91425" marB="91425"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1</a:t>
                      </a:r>
                    </a:p>
                  </a:txBody>
                  <a:tcPr marL="91425" marR="91425" marT="91425" marB="9142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1</a:t>
                      </a:r>
                    </a:p>
                  </a:txBody>
                  <a:tcPr marL="91425" marR="91425" marT="91425" marB="9142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1</a:t>
                      </a:r>
                    </a:p>
                  </a:txBody>
                  <a:tcPr marL="91425" marR="91425" marT="91425" marB="9142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1</a:t>
                      </a:r>
                    </a:p>
                  </a:txBody>
                  <a:tcPr marL="91425" marR="91425" marT="91425" marB="91425"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1</a:t>
                      </a:r>
                    </a:p>
                  </a:txBody>
                  <a:tcPr marL="91425" marR="91425" marT="91425" marB="9142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1</a:t>
                      </a:r>
                    </a:p>
                  </a:txBody>
                  <a:tcPr marL="91425" marR="91425" marT="91425" marB="9142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1</a:t>
                      </a:r>
                    </a:p>
                  </a:txBody>
                  <a:tcPr marL="91425" marR="91425" marT="91425" marB="9142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1</a:t>
                      </a:r>
                    </a:p>
                  </a:txBody>
                  <a:tcPr marL="91425" marR="91425" marT="91425" marB="91425"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1</a:t>
                      </a:r>
                    </a:p>
                  </a:txBody>
                  <a:tcPr marL="91425" marR="91425" marT="91425" marB="9142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1</a:t>
                      </a:r>
                    </a:p>
                  </a:txBody>
                  <a:tcPr marL="91425" marR="91425" marT="91425" marB="9142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1</a:t>
                      </a:r>
                    </a:p>
                  </a:txBody>
                  <a:tcPr marL="91425" marR="91425" marT="91425" marB="9142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1</a:t>
                      </a:r>
                    </a:p>
                  </a:txBody>
                  <a:tcPr marL="91425" marR="91425" marT="91425" marB="9142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1</a:t>
                      </a:r>
                    </a:p>
                  </a:txBody>
                  <a:tcPr marL="91425" marR="91425" marT="91425" marB="9142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1</a:t>
                      </a:r>
                    </a:p>
                  </a:txBody>
                  <a:tcPr marL="91425" marR="91425" marT="91425" marB="9142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4" name="Shape 44"/>
          <p:cNvSpPr txBox="1"/>
          <p:nvPr/>
        </p:nvSpPr>
        <p:spPr>
          <a:xfrm>
            <a:off x="1777425" y="1439925"/>
            <a:ext cx="3373500" cy="4895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buClr>
                <a:srgbClr val="000000"/>
              </a:buClr>
              <a:buSzPct val="25000"/>
            </a:pPr>
            <a:r>
              <a:rPr lang="en-GB" sz="2400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Binary can be used to create bitmap images.</a:t>
            </a:r>
          </a:p>
          <a:p>
            <a:pPr>
              <a:buClr>
                <a:srgbClr val="000000"/>
              </a:buClr>
            </a:pPr>
            <a:endParaRPr sz="2400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>
              <a:buClr>
                <a:srgbClr val="000000"/>
              </a:buClr>
              <a:buSzPct val="25000"/>
            </a:pPr>
            <a:r>
              <a:rPr lang="en-GB" sz="2400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Bitmap images are made up of a grid (or map) of pixels.</a:t>
            </a:r>
          </a:p>
          <a:p>
            <a:pPr>
              <a:buClr>
                <a:srgbClr val="000000"/>
              </a:buClr>
            </a:pPr>
            <a:endParaRPr sz="2400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>
              <a:buClr>
                <a:srgbClr val="000000"/>
              </a:buClr>
              <a:buSzPct val="25000"/>
            </a:pPr>
            <a:r>
              <a:rPr lang="en-GB" sz="2400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Each pixel is assigned a binary code to represent it’s colour.</a:t>
            </a:r>
          </a:p>
          <a:p>
            <a:pPr>
              <a:buClr>
                <a:srgbClr val="000000"/>
              </a:buClr>
            </a:pPr>
            <a:endParaRPr sz="2400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>
              <a:buClr>
                <a:srgbClr val="000000"/>
              </a:buClr>
              <a:buSzPct val="25000"/>
            </a:pPr>
            <a:r>
              <a:rPr lang="en-GB" sz="2400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Here 1 means black and 0 means white.</a:t>
            </a:r>
          </a:p>
        </p:txBody>
      </p:sp>
      <p:sp>
        <p:nvSpPr>
          <p:cNvPr id="45" name="Shape 45"/>
          <p:cNvSpPr txBox="1"/>
          <p:nvPr/>
        </p:nvSpPr>
        <p:spPr>
          <a:xfrm>
            <a:off x="6233800" y="6184526"/>
            <a:ext cx="3286498" cy="103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buClr>
                <a:srgbClr val="000000"/>
              </a:buClr>
              <a:buSzPct val="25000"/>
            </a:pPr>
            <a:r>
              <a:rPr lang="en-GB" sz="2400" b="1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File size = 10 bytes</a:t>
            </a:r>
          </a:p>
        </p:txBody>
      </p:sp>
    </p:spTree>
    <p:extLst>
      <p:ext uri="{BB962C8B-B14F-4D97-AF65-F5344CB8AC3E}">
        <p14:creationId xmlns:p14="http://schemas.microsoft.com/office/powerpoint/2010/main" val="307389976"/>
      </p:ext>
    </p:extLst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/>
        </p:nvSpPr>
        <p:spPr>
          <a:xfrm>
            <a:off x="1638300" y="698626"/>
            <a:ext cx="4063200" cy="741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buClr>
                <a:srgbClr val="000000"/>
              </a:buClr>
              <a:buSzPct val="25000"/>
            </a:pPr>
            <a:r>
              <a:rPr lang="en-GB" sz="36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File size</a:t>
            </a:r>
          </a:p>
        </p:txBody>
      </p:sp>
      <p:sp>
        <p:nvSpPr>
          <p:cNvPr id="51" name="Shape 51"/>
          <p:cNvSpPr txBox="1"/>
          <p:nvPr/>
        </p:nvSpPr>
        <p:spPr>
          <a:xfrm>
            <a:off x="1777425" y="1439925"/>
            <a:ext cx="5288398" cy="4895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buClr>
                <a:srgbClr val="000000"/>
              </a:buClr>
              <a:buSzPct val="25000"/>
            </a:pPr>
            <a:r>
              <a:rPr lang="en-GB" sz="2400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The more bits you use per pixel the more colours you can have.</a:t>
            </a:r>
          </a:p>
          <a:p>
            <a:pPr>
              <a:buClr>
                <a:srgbClr val="000000"/>
              </a:buClr>
            </a:pPr>
            <a:endParaRPr sz="2400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>
              <a:buClr>
                <a:srgbClr val="000000"/>
              </a:buClr>
              <a:buSzPct val="25000"/>
            </a:pPr>
            <a:r>
              <a:rPr lang="en-GB" sz="2400" b="1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1 bit = two colours </a:t>
            </a:r>
            <a:r>
              <a:rPr lang="en-GB" sz="2400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because there are two combinations (0,1).</a:t>
            </a:r>
          </a:p>
          <a:p>
            <a:pPr>
              <a:buClr>
                <a:srgbClr val="000000"/>
              </a:buClr>
            </a:pPr>
            <a:endParaRPr sz="2400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>
              <a:buClr>
                <a:srgbClr val="000000"/>
              </a:buClr>
              <a:buSzPct val="25000"/>
            </a:pPr>
            <a:r>
              <a:rPr lang="en-GB" sz="2400" b="1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2 bits = four colours </a:t>
            </a:r>
            <a:r>
              <a:rPr lang="en-GB" sz="2400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because there are four combinations. (11,00,10,01).</a:t>
            </a:r>
          </a:p>
          <a:p>
            <a:pPr>
              <a:buClr>
                <a:srgbClr val="000000"/>
              </a:buClr>
            </a:pPr>
            <a:endParaRPr sz="2400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>
              <a:buClr>
                <a:srgbClr val="FF00FF"/>
              </a:buClr>
              <a:buSzPct val="25000"/>
            </a:pPr>
            <a:r>
              <a:rPr lang="en-GB" sz="2400" b="1">
                <a:solidFill>
                  <a:srgbClr val="FF00FF"/>
                </a:solidFill>
                <a:latin typeface="Ubuntu"/>
                <a:ea typeface="Ubuntu"/>
                <a:cs typeface="Ubuntu"/>
                <a:sym typeface="Ubuntu"/>
              </a:rPr>
              <a:t>But the more pixels you use the larger the file size.</a:t>
            </a:r>
          </a:p>
          <a:p>
            <a:pPr>
              <a:buClr>
                <a:srgbClr val="000000"/>
              </a:buClr>
            </a:pPr>
            <a:endParaRPr sz="2400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>
              <a:buClr>
                <a:srgbClr val="000000"/>
              </a:buClr>
            </a:pPr>
            <a:endParaRPr sz="2400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>
              <a:buClr>
                <a:srgbClr val="000000"/>
              </a:buClr>
            </a:pPr>
            <a:endParaRPr sz="2400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>
              <a:buClr>
                <a:srgbClr val="000000"/>
              </a:buClr>
            </a:pPr>
            <a:endParaRPr sz="2400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graphicFrame>
        <p:nvGraphicFramePr>
          <p:cNvPr id="52" name="Shape 52"/>
          <p:cNvGraphicFramePr/>
          <p:nvPr/>
        </p:nvGraphicFramePr>
        <p:xfrm>
          <a:off x="7526550" y="1439925"/>
          <a:ext cx="2950600" cy="381000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68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8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8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8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8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8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8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8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10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10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10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10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00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00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00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00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00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00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00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00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00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10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00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10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00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10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01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01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01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01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3" name="Shape 53"/>
          <p:cNvSpPr txBox="1"/>
          <p:nvPr/>
        </p:nvSpPr>
        <p:spPr>
          <a:xfrm>
            <a:off x="7526550" y="5249926"/>
            <a:ext cx="3286498" cy="103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buClr>
                <a:srgbClr val="000000"/>
              </a:buClr>
              <a:buSzPct val="25000"/>
            </a:pPr>
            <a:r>
              <a:rPr lang="en-GB" sz="2400" b="1" dirty="0">
                <a:latin typeface="Ubuntu"/>
                <a:ea typeface="Ubuntu"/>
                <a:cs typeface="Ubuntu"/>
                <a:sym typeface="Ubuntu"/>
              </a:rPr>
              <a:t>8 bits = 1 byte</a:t>
            </a:r>
          </a:p>
          <a:p>
            <a:pPr>
              <a:buClr>
                <a:srgbClr val="000000"/>
              </a:buClr>
              <a:buSzPct val="25000"/>
            </a:pPr>
            <a:r>
              <a:rPr lang="en-GB" sz="2400" b="1" dirty="0">
                <a:latin typeface="Ubuntu"/>
                <a:ea typeface="Ubuntu"/>
                <a:cs typeface="Ubuntu"/>
                <a:sym typeface="Ubuntu"/>
              </a:rPr>
              <a:t>File size = 20 bytes </a:t>
            </a:r>
          </a:p>
          <a:p>
            <a:pPr>
              <a:buClr>
                <a:srgbClr val="000000"/>
              </a:buClr>
              <a:buSzPct val="25000"/>
            </a:pPr>
            <a:endParaRPr lang="en-GB" sz="2400" b="1" dirty="0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79723" y="3275112"/>
            <a:ext cx="23326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buClr>
                <a:srgbClr val="000000"/>
              </a:buClr>
              <a:buSzPct val="25000"/>
            </a:pPr>
            <a:r>
              <a:rPr lang="en-GB" b="1" dirty="0">
                <a:latin typeface="Ubuntu"/>
                <a:ea typeface="Ubuntu"/>
                <a:cs typeface="Ubuntu"/>
                <a:sym typeface="Ubuntu"/>
              </a:rPr>
              <a:t>File size = 20 bytes </a:t>
            </a:r>
          </a:p>
        </p:txBody>
      </p:sp>
    </p:spTree>
    <p:extLst>
      <p:ext uri="{BB962C8B-B14F-4D97-AF65-F5344CB8AC3E}">
        <p14:creationId xmlns:p14="http://schemas.microsoft.com/office/powerpoint/2010/main" val="3504247666"/>
      </p:ext>
    </p:extLst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/>
        </p:nvSpPr>
        <p:spPr>
          <a:xfrm>
            <a:off x="1638300" y="698626"/>
            <a:ext cx="4063200" cy="741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buClr>
                <a:srgbClr val="000000"/>
              </a:buClr>
              <a:buSzPct val="25000"/>
            </a:pPr>
            <a:r>
              <a:rPr lang="en-GB" sz="36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File size</a:t>
            </a:r>
          </a:p>
        </p:txBody>
      </p:sp>
      <p:sp>
        <p:nvSpPr>
          <p:cNvPr id="51" name="Shape 51"/>
          <p:cNvSpPr txBox="1"/>
          <p:nvPr/>
        </p:nvSpPr>
        <p:spPr>
          <a:xfrm>
            <a:off x="1777425" y="1439925"/>
            <a:ext cx="5288398" cy="4895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buClr>
                <a:srgbClr val="000000"/>
              </a:buClr>
            </a:pPr>
            <a:endParaRPr sz="2400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>
              <a:buClr>
                <a:srgbClr val="000000"/>
              </a:buClr>
            </a:pPr>
            <a:endParaRPr sz="2400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>
              <a:buClr>
                <a:srgbClr val="000000"/>
              </a:buClr>
            </a:pPr>
            <a:endParaRPr sz="2400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>
              <a:buClr>
                <a:srgbClr val="000000"/>
              </a:buClr>
            </a:pPr>
            <a:endParaRPr sz="2400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graphicFrame>
        <p:nvGraphicFramePr>
          <p:cNvPr id="52" name="Shape 52"/>
          <p:cNvGraphicFramePr/>
          <p:nvPr/>
        </p:nvGraphicFramePr>
        <p:xfrm>
          <a:off x="7526550" y="1439925"/>
          <a:ext cx="2950600" cy="381000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68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8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8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8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8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8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8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8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10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10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10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10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00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00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00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00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00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00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00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00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00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10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00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10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00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10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01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01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01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01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3" name="Shape 53"/>
          <p:cNvSpPr txBox="1"/>
          <p:nvPr/>
        </p:nvSpPr>
        <p:spPr>
          <a:xfrm>
            <a:off x="7526550" y="5249926"/>
            <a:ext cx="3286498" cy="103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buClr>
                <a:srgbClr val="000000"/>
              </a:buClr>
              <a:buSzPct val="25000"/>
            </a:pPr>
            <a:r>
              <a:rPr lang="en-GB" sz="2400" b="1" dirty="0">
                <a:latin typeface="Ubuntu"/>
                <a:ea typeface="Ubuntu"/>
                <a:cs typeface="Ubuntu"/>
                <a:sym typeface="Ubuntu"/>
              </a:rPr>
              <a:t>8 bits = 1 byte</a:t>
            </a:r>
          </a:p>
          <a:p>
            <a:pPr>
              <a:buClr>
                <a:srgbClr val="000000"/>
              </a:buClr>
              <a:buSzPct val="25000"/>
            </a:pPr>
            <a:r>
              <a:rPr lang="en-GB" sz="2400" b="1" dirty="0">
                <a:latin typeface="Ubuntu"/>
                <a:ea typeface="Ubuntu"/>
                <a:cs typeface="Ubuntu"/>
                <a:sym typeface="Ubuntu"/>
              </a:rPr>
              <a:t>File size = 20 bytes </a:t>
            </a:r>
          </a:p>
          <a:p>
            <a:pPr>
              <a:buClr>
                <a:srgbClr val="000000"/>
              </a:buClr>
              <a:buSzPct val="25000"/>
            </a:pPr>
            <a:endParaRPr lang="en-GB" sz="2400" b="1" dirty="0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63552" y="1700809"/>
            <a:ext cx="4248472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rgbClr val="000000"/>
              </a:buClr>
              <a:buSzPct val="25000"/>
            </a:pPr>
            <a:r>
              <a:rPr lang="en-GB" sz="2000" b="1" dirty="0">
                <a:latin typeface="Ubuntu"/>
                <a:ea typeface="Ubuntu"/>
                <a:cs typeface="Ubuntu"/>
                <a:sym typeface="Ubuntu"/>
              </a:rPr>
              <a:t>10 squares down</a:t>
            </a:r>
          </a:p>
          <a:p>
            <a:pPr lvl="0">
              <a:buClr>
                <a:srgbClr val="000000"/>
              </a:buClr>
              <a:buSzPct val="25000"/>
            </a:pPr>
            <a:r>
              <a:rPr lang="en-GB" sz="2000" b="1" dirty="0">
                <a:latin typeface="Ubuntu"/>
                <a:ea typeface="Ubuntu"/>
                <a:cs typeface="Ubuntu"/>
                <a:sym typeface="Ubuntu"/>
              </a:rPr>
              <a:t>8 squares across</a:t>
            </a:r>
          </a:p>
          <a:p>
            <a:pPr lvl="0">
              <a:buClr>
                <a:srgbClr val="000000"/>
              </a:buClr>
              <a:buSzPct val="25000"/>
            </a:pPr>
            <a:r>
              <a:rPr lang="en-GB" sz="2000" b="1" dirty="0">
                <a:latin typeface="Ubuntu"/>
                <a:ea typeface="Ubuntu"/>
                <a:cs typeface="Ubuntu"/>
                <a:sym typeface="Ubuntu"/>
              </a:rPr>
              <a:t>2 bits in each square</a:t>
            </a:r>
          </a:p>
          <a:p>
            <a:pPr lvl="0">
              <a:buClr>
                <a:srgbClr val="000000"/>
              </a:buClr>
              <a:buSzPct val="25000"/>
            </a:pPr>
            <a:endParaRPr lang="en-GB" sz="2000" b="1" dirty="0">
              <a:latin typeface="Ubuntu"/>
              <a:ea typeface="Ubuntu"/>
              <a:cs typeface="Ubuntu"/>
              <a:sym typeface="Ubuntu"/>
            </a:endParaRPr>
          </a:p>
          <a:p>
            <a:pPr lvl="0">
              <a:buClr>
                <a:srgbClr val="000000"/>
              </a:buClr>
              <a:buSzPct val="25000"/>
            </a:pPr>
            <a:r>
              <a:rPr lang="en-GB" sz="2000" b="1" dirty="0">
                <a:latin typeface="Ubuntu"/>
                <a:ea typeface="Ubuntu"/>
                <a:cs typeface="Ubuntu"/>
                <a:sym typeface="Ubuntu"/>
              </a:rPr>
              <a:t>10 x 8 = 80  - we now know we have 80 squares. </a:t>
            </a:r>
          </a:p>
          <a:p>
            <a:pPr lvl="0">
              <a:buClr>
                <a:srgbClr val="000000"/>
              </a:buClr>
              <a:buSzPct val="25000"/>
            </a:pPr>
            <a:endParaRPr lang="en-GB" sz="2000" b="1" dirty="0">
              <a:latin typeface="Ubuntu"/>
              <a:ea typeface="Ubuntu"/>
              <a:cs typeface="Ubuntu"/>
              <a:sym typeface="Ubuntu"/>
            </a:endParaRPr>
          </a:p>
          <a:p>
            <a:pPr lvl="0">
              <a:buClr>
                <a:srgbClr val="000000"/>
              </a:buClr>
              <a:buSzPct val="25000"/>
            </a:pPr>
            <a:r>
              <a:rPr lang="en-GB" sz="2000" b="1" dirty="0">
                <a:latin typeface="Ubuntu"/>
                <a:ea typeface="Ubuntu"/>
                <a:cs typeface="Ubuntu"/>
                <a:sym typeface="Ubuntu"/>
              </a:rPr>
              <a:t>80 x 2 = 160 – we did this because there are 2 bits in each square</a:t>
            </a:r>
          </a:p>
          <a:p>
            <a:pPr lvl="0">
              <a:buClr>
                <a:srgbClr val="000000"/>
              </a:buClr>
              <a:buSzPct val="25000"/>
            </a:pPr>
            <a:endParaRPr lang="en-GB" sz="2000" b="1" dirty="0">
              <a:latin typeface="Ubuntu"/>
              <a:ea typeface="Ubuntu"/>
              <a:cs typeface="Ubuntu"/>
              <a:sym typeface="Ubuntu"/>
            </a:endParaRPr>
          </a:p>
          <a:p>
            <a:pPr lvl="0">
              <a:buClr>
                <a:srgbClr val="000000"/>
              </a:buClr>
              <a:buSzPct val="25000"/>
            </a:pPr>
            <a:r>
              <a:rPr lang="en-GB" sz="2000" b="1" dirty="0">
                <a:latin typeface="Ubuntu"/>
                <a:ea typeface="Ubuntu"/>
                <a:cs typeface="Ubuntu"/>
                <a:sym typeface="Ubuntu"/>
              </a:rPr>
              <a:t>160/8 = 20 – we did this because we need to know the size </a:t>
            </a:r>
            <a:r>
              <a:rPr lang="en-GB" sz="2000" b="1">
                <a:latin typeface="Ubuntu"/>
                <a:ea typeface="Ubuntu"/>
                <a:cs typeface="Ubuntu"/>
                <a:sym typeface="Ubuntu"/>
              </a:rPr>
              <a:t>in bytes.</a:t>
            </a:r>
            <a:endParaRPr lang="en-GB" sz="2000" b="1" dirty="0">
              <a:latin typeface="Ubuntu"/>
              <a:ea typeface="Ubuntu"/>
              <a:cs typeface="Ubuntu"/>
              <a:sym typeface="Ubuntu"/>
            </a:endParaRPr>
          </a:p>
          <a:p>
            <a:pPr lvl="0">
              <a:buClr>
                <a:srgbClr val="000000"/>
              </a:buClr>
              <a:buSzPct val="25000"/>
            </a:pPr>
            <a:endParaRPr lang="en-GB" sz="2000" b="1" dirty="0">
              <a:latin typeface="Ubuntu"/>
              <a:ea typeface="Ubuntu"/>
              <a:cs typeface="Ubuntu"/>
              <a:sym typeface="Ubuntu"/>
            </a:endParaRPr>
          </a:p>
          <a:p>
            <a:pPr lvl="0">
              <a:buClr>
                <a:srgbClr val="000000"/>
              </a:buClr>
              <a:buSzPct val="25000"/>
            </a:pPr>
            <a:r>
              <a:rPr lang="en-GB" sz="2000" b="1" dirty="0">
                <a:latin typeface="Ubuntu"/>
                <a:ea typeface="Ubuntu"/>
                <a:cs typeface="Ubuntu"/>
                <a:sym typeface="Ubuntu"/>
              </a:rPr>
              <a:t>20bytes</a:t>
            </a:r>
          </a:p>
          <a:p>
            <a:pPr lvl="0">
              <a:buClr>
                <a:srgbClr val="000000"/>
              </a:buClr>
              <a:buSzPct val="25000"/>
            </a:pPr>
            <a:endParaRPr lang="en-GB" b="1" dirty="0">
              <a:latin typeface="Ubuntu"/>
              <a:ea typeface="Ubuntu"/>
              <a:cs typeface="Ubuntu"/>
              <a:sym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val="3146874356"/>
      </p:ext>
    </p:extLst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/>
        </p:nvSpPr>
        <p:spPr>
          <a:xfrm>
            <a:off x="1638300" y="698626"/>
            <a:ext cx="4063200" cy="741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buClr>
                <a:srgbClr val="000000"/>
              </a:buClr>
              <a:buSzPct val="25000"/>
            </a:pPr>
            <a:r>
              <a:rPr lang="en-GB" sz="3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Pixel art</a:t>
            </a:r>
          </a:p>
        </p:txBody>
      </p:sp>
      <p:pic>
        <p:nvPicPr>
          <p:cNvPr id="59" name="Shape 5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60988" y="1215988"/>
            <a:ext cx="1857375" cy="2457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Shape 6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036000" y="1215999"/>
            <a:ext cx="2631998" cy="5092149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Shape 6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819300" y="1439926"/>
            <a:ext cx="2124074" cy="2152649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Shape 6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403988" y="3568475"/>
            <a:ext cx="2632023" cy="2939274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Shape 6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489875" y="3568475"/>
            <a:ext cx="1999144" cy="2939274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Shape 6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741751" y="1636484"/>
            <a:ext cx="1999149" cy="1955115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Shape 6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638301" y="3788151"/>
            <a:ext cx="1790699" cy="2314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07949889"/>
      </p:ext>
    </p:extLst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/>
        </p:nvSpPr>
        <p:spPr>
          <a:xfrm>
            <a:off x="1524000" y="617401"/>
            <a:ext cx="5675100" cy="551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buClr>
                <a:srgbClr val="434343"/>
              </a:buClr>
              <a:buSzPct val="25000"/>
            </a:pPr>
            <a:r>
              <a:rPr lang="en-GB" sz="3000" b="1">
                <a:solidFill>
                  <a:srgbClr val="434343"/>
                </a:solidFill>
                <a:latin typeface="Ubuntu"/>
                <a:ea typeface="Ubuntu"/>
                <a:cs typeface="Ubuntu"/>
                <a:sym typeface="Ubuntu"/>
              </a:rPr>
              <a:t>Challenge 1:</a:t>
            </a:r>
          </a:p>
        </p:txBody>
      </p:sp>
      <p:sp>
        <p:nvSpPr>
          <p:cNvPr id="71" name="Shape 71"/>
          <p:cNvSpPr txBox="1"/>
          <p:nvPr/>
        </p:nvSpPr>
        <p:spPr>
          <a:xfrm>
            <a:off x="2212875" y="1452001"/>
            <a:ext cx="8248500" cy="3953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>
              <a:buClr>
                <a:srgbClr val="000000"/>
              </a:buClr>
            </a:pPr>
            <a:endParaRPr sz="3600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algn="ctr">
              <a:buClr>
                <a:srgbClr val="000000"/>
              </a:buClr>
              <a:buSzPct val="25000"/>
            </a:pPr>
            <a:r>
              <a:rPr lang="en-GB" sz="3000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Use the spreadsheet in activity 1 to create some pixel art using binary.</a:t>
            </a:r>
          </a:p>
        </p:txBody>
      </p:sp>
    </p:spTree>
    <p:extLst>
      <p:ext uri="{BB962C8B-B14F-4D97-AF65-F5344CB8AC3E}">
        <p14:creationId xmlns:p14="http://schemas.microsoft.com/office/powerpoint/2010/main" val="3544015543"/>
      </p:ext>
    </p:extLst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/>
        </p:nvSpPr>
        <p:spPr>
          <a:xfrm>
            <a:off x="1524000" y="617401"/>
            <a:ext cx="5675100" cy="551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buClr>
                <a:srgbClr val="434343"/>
              </a:buClr>
              <a:buSzPct val="25000"/>
            </a:pPr>
            <a:r>
              <a:rPr lang="en-GB" sz="3000" b="1">
                <a:solidFill>
                  <a:srgbClr val="434343"/>
                </a:solidFill>
                <a:latin typeface="Ubuntu"/>
                <a:ea typeface="Ubuntu"/>
                <a:cs typeface="Ubuntu"/>
                <a:sym typeface="Ubuntu"/>
              </a:rPr>
              <a:t>Challenge 2:</a:t>
            </a:r>
          </a:p>
        </p:txBody>
      </p:sp>
      <p:sp>
        <p:nvSpPr>
          <p:cNvPr id="77" name="Shape 77"/>
          <p:cNvSpPr txBox="1"/>
          <p:nvPr/>
        </p:nvSpPr>
        <p:spPr>
          <a:xfrm>
            <a:off x="2212875" y="1452001"/>
            <a:ext cx="8248500" cy="3953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>
              <a:buClr>
                <a:srgbClr val="000000"/>
              </a:buClr>
            </a:pPr>
            <a:endParaRPr sz="3600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algn="ctr">
              <a:buClr>
                <a:srgbClr val="000000"/>
              </a:buClr>
              <a:buSzPct val="25000"/>
            </a:pPr>
            <a:r>
              <a:rPr lang="en-GB" sz="3000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Use the spreadsheet in activity 2 to help you calculate the file size of an image.</a:t>
            </a:r>
          </a:p>
        </p:txBody>
      </p:sp>
    </p:spTree>
    <p:extLst>
      <p:ext uri="{BB962C8B-B14F-4D97-AF65-F5344CB8AC3E}">
        <p14:creationId xmlns:p14="http://schemas.microsoft.com/office/powerpoint/2010/main" val="4126021109"/>
      </p:ext>
    </p:extLst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/>
        </p:nvSpPr>
        <p:spPr>
          <a:xfrm>
            <a:off x="1638300" y="698626"/>
            <a:ext cx="4063200" cy="741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buClr>
                <a:srgbClr val="000000"/>
              </a:buClr>
              <a:buSzPct val="25000"/>
            </a:pPr>
            <a:r>
              <a:rPr lang="en-GB" sz="3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Plenary</a:t>
            </a:r>
          </a:p>
        </p:txBody>
      </p:sp>
      <p:graphicFrame>
        <p:nvGraphicFramePr>
          <p:cNvPr id="83" name="Shape 83"/>
          <p:cNvGraphicFramePr/>
          <p:nvPr/>
        </p:nvGraphicFramePr>
        <p:xfrm>
          <a:off x="3849400" y="1439925"/>
          <a:ext cx="4926600" cy="457170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635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1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3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3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97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9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9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22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1</a:t>
                      </a:r>
                    </a:p>
                  </a:txBody>
                  <a:tcPr marL="91425" marR="91425" marT="91425" marB="9142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1</a:t>
                      </a:r>
                    </a:p>
                  </a:txBody>
                  <a:tcPr marL="91425" marR="91425" marT="91425" marB="9142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1</a:t>
                      </a:r>
                    </a:p>
                  </a:txBody>
                  <a:tcPr marL="91425" marR="91425" marT="91425" marB="9142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1</a:t>
                      </a:r>
                    </a:p>
                  </a:txBody>
                  <a:tcPr marL="91425" marR="91425" marT="91425" marB="9142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1</a:t>
                      </a:r>
                    </a:p>
                  </a:txBody>
                  <a:tcPr marL="91425" marR="91425" marT="91425" marB="9142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1</a:t>
                      </a:r>
                    </a:p>
                  </a:txBody>
                  <a:tcPr marL="91425" marR="91425" marT="91425" marB="9142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1</a:t>
                      </a:r>
                    </a:p>
                  </a:txBody>
                  <a:tcPr marL="91425" marR="91425" marT="91425" marB="9142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1</a:t>
                      </a:r>
                    </a:p>
                  </a:txBody>
                  <a:tcPr marL="91425" marR="91425" marT="91425" marB="91425"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1</a:t>
                      </a:r>
                    </a:p>
                  </a:txBody>
                  <a:tcPr marL="91425" marR="91425" marT="91425" marB="9142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1</a:t>
                      </a:r>
                    </a:p>
                  </a:txBody>
                  <a:tcPr marL="91425" marR="91425" marT="91425" marB="9142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1</a:t>
                      </a:r>
                    </a:p>
                  </a:txBody>
                  <a:tcPr marL="91425" marR="91425" marT="91425" marB="9142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1</a:t>
                      </a:r>
                    </a:p>
                  </a:txBody>
                  <a:tcPr marL="91425" marR="91425" marT="91425" marB="91425"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1</a:t>
                      </a:r>
                    </a:p>
                  </a:txBody>
                  <a:tcPr marL="91425" marR="91425" marT="91425" marB="9142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1</a:t>
                      </a:r>
                    </a:p>
                  </a:txBody>
                  <a:tcPr marL="91425" marR="91425" marT="91425" marB="9142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1</a:t>
                      </a:r>
                    </a:p>
                  </a:txBody>
                  <a:tcPr marL="91425" marR="91425" marT="91425" marB="9142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1</a:t>
                      </a:r>
                    </a:p>
                  </a:txBody>
                  <a:tcPr marL="91425" marR="91425" marT="91425" marB="91425"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1</a:t>
                      </a:r>
                    </a:p>
                  </a:txBody>
                  <a:tcPr marL="91425" marR="91425" marT="91425" marB="9142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1</a:t>
                      </a:r>
                    </a:p>
                  </a:txBody>
                  <a:tcPr marL="91425" marR="91425" marT="91425" marB="91425"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1</a:t>
                      </a:r>
                    </a:p>
                  </a:txBody>
                  <a:tcPr marL="91425" marR="91425" marT="91425" marB="9142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1</a:t>
                      </a:r>
                    </a:p>
                  </a:txBody>
                  <a:tcPr marL="91425" marR="91425" marT="91425" marB="9142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1</a:t>
                      </a:r>
                    </a:p>
                  </a:txBody>
                  <a:tcPr marL="91425" marR="91425" marT="91425" marB="9142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1</a:t>
                      </a:r>
                    </a:p>
                  </a:txBody>
                  <a:tcPr marL="91425" marR="91425" marT="91425" marB="91425"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1</a:t>
                      </a:r>
                    </a:p>
                  </a:txBody>
                  <a:tcPr marL="91425" marR="91425" marT="91425" marB="9142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1</a:t>
                      </a:r>
                    </a:p>
                  </a:txBody>
                  <a:tcPr marL="91425" marR="91425" marT="91425" marB="9142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1</a:t>
                      </a:r>
                    </a:p>
                  </a:txBody>
                  <a:tcPr marL="91425" marR="91425" marT="91425" marB="9142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1</a:t>
                      </a:r>
                    </a:p>
                  </a:txBody>
                  <a:tcPr marL="91425" marR="91425" marT="91425" marB="91425"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1</a:t>
                      </a:r>
                    </a:p>
                  </a:txBody>
                  <a:tcPr marL="91425" marR="91425" marT="91425" marB="9142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1</a:t>
                      </a:r>
                    </a:p>
                  </a:txBody>
                  <a:tcPr marL="91425" marR="91425" marT="91425" marB="9142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1</a:t>
                      </a:r>
                    </a:p>
                  </a:txBody>
                  <a:tcPr marL="91425" marR="91425" marT="91425" marB="9142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1</a:t>
                      </a:r>
                    </a:p>
                  </a:txBody>
                  <a:tcPr marL="91425" marR="91425" marT="91425" marB="9142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1</a:t>
                      </a:r>
                    </a:p>
                  </a:txBody>
                  <a:tcPr marL="91425" marR="91425" marT="91425" marB="9142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1</a:t>
                      </a:r>
                    </a:p>
                  </a:txBody>
                  <a:tcPr marL="91425" marR="91425" marT="91425" marB="9142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800" b="1" u="none" strike="noStrike" cap="none"/>
                        <a:t>0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4" name="Shape 84"/>
          <p:cNvSpPr txBox="1"/>
          <p:nvPr/>
        </p:nvSpPr>
        <p:spPr>
          <a:xfrm>
            <a:off x="1524001" y="57000"/>
            <a:ext cx="7656299" cy="48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buClr>
                <a:srgbClr val="434343"/>
              </a:buClr>
              <a:buSzPct val="25000"/>
            </a:pPr>
            <a:r>
              <a:rPr lang="en-GB" b="1">
                <a:solidFill>
                  <a:srgbClr val="434343"/>
                </a:solidFill>
                <a:latin typeface="Ubuntu"/>
                <a:ea typeface="Ubuntu"/>
                <a:cs typeface="Ubuntu"/>
                <a:sym typeface="Ubuntu"/>
              </a:rPr>
              <a:t>Unit 10: </a:t>
            </a:r>
            <a:r>
              <a:rPr lang="en-GB" b="1">
                <a:solidFill>
                  <a:srgbClr val="0B5394"/>
                </a:solidFill>
                <a:latin typeface="Ubuntu"/>
                <a:ea typeface="Ubuntu"/>
                <a:cs typeface="Ubuntu"/>
                <a:sym typeface="Ubuntu"/>
              </a:rPr>
              <a:t>Electronics</a:t>
            </a:r>
          </a:p>
        </p:txBody>
      </p:sp>
    </p:spTree>
    <p:extLst>
      <p:ext uri="{BB962C8B-B14F-4D97-AF65-F5344CB8AC3E}">
        <p14:creationId xmlns:p14="http://schemas.microsoft.com/office/powerpoint/2010/main" val="4284361644"/>
      </p:ext>
    </p:extLst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702</Words>
  <Application>Microsoft Office PowerPoint</Application>
  <PresentationFormat>Widescreen</PresentationFormat>
  <Paragraphs>457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Ubuntu</vt:lpstr>
      <vt:lpstr>Office Theme</vt:lpstr>
      <vt:lpstr>Images in Binary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Images in Binary</dc:title>
  <dc:creator>Samantha Bruin (Teacher-US)</dc:creator>
  <cp:lastModifiedBy>Samantha Bruin (Teacher-US)</cp:lastModifiedBy>
  <cp:revision>1</cp:revision>
  <dcterms:created xsi:type="dcterms:W3CDTF">2016-10-07T05:07:53Z</dcterms:created>
  <dcterms:modified xsi:type="dcterms:W3CDTF">2016-10-07T05:09:56Z</dcterms:modified>
</cp:coreProperties>
</file>